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</p:sldMasterIdLst>
  <p:notesMasterIdLst>
    <p:notesMasterId r:id="rId28"/>
  </p:notesMasterIdLst>
  <p:sldIdLst>
    <p:sldId id="256" r:id="rId4"/>
    <p:sldId id="257" r:id="rId5"/>
    <p:sldId id="268" r:id="rId6"/>
    <p:sldId id="269" r:id="rId7"/>
    <p:sldId id="258" r:id="rId8"/>
    <p:sldId id="259" r:id="rId9"/>
    <p:sldId id="270" r:id="rId10"/>
    <p:sldId id="271" r:id="rId11"/>
    <p:sldId id="272" r:id="rId12"/>
    <p:sldId id="260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>
        <p:scale>
          <a:sx n="61" d="100"/>
          <a:sy n="61" d="100"/>
        </p:scale>
        <p:origin x="1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move the slide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7B252F2-9243-4FE3-B6D7-3E757092219C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225" cy="3084513"/>
          </a:xfrm>
          <a:prstGeom prst="rect">
            <a:avLst/>
          </a:prstGeom>
          <a:ln w="0">
            <a:noFill/>
          </a:ln>
        </p:spPr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FF70232-011C-4792-9650-B57DD89D0117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74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5778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1958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674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480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BCAA4C-F2F7-425C-8DC1-43EBEE1C7F3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768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850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B83186-3FDA-437C-BF72-9C3044C2D5DD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0823AB-5976-46BA-B755-DC416A632F25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19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26C394-0EF6-4817-AE82-47D191B4A68C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906D8E8-4975-4A7D-BA38-199542B0C6EA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80910FA-32EF-4362-9936-99F0F5AA5399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737417-C457-4A32-8D5B-E9FE889373E1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C16834B-BE4D-4517-B01C-BCB72C6E9B23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24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030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7B17A30-5F71-4286-BC19-7791B9837E8B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295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A04A1B-7A40-4A2D-8139-46EB9359EDDE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3799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3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HAW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chemeClr val="dk1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23DD35-57F4-465D-9D6E-A854FDB4BEE2}" type="slidenum">
              <a:rPr lang="de-DE" sz="1200" b="0" strike="noStrike" spc="-1">
                <a:solidFill>
                  <a:schemeClr val="dk1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26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12"/>
          <p:cNvPicPr/>
          <p:nvPr/>
        </p:nvPicPr>
        <p:blipFill>
          <a:blip r:embed="rId4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6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B13ABF6-DEA7-4488-A769-6C184193DEF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2"/>
          <p:cNvPicPr/>
          <p:nvPr/>
        </p:nvPicPr>
        <p:blipFill>
          <a:blip r:embed="rId5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8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17D37F41-E5B3-468B-83C6-F68F37C334FE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2"/>
          <p:cNvPicPr/>
          <p:nvPr/>
        </p:nvPicPr>
        <p:blipFill>
          <a:blip r:embed="rId3"/>
          <a:stretch/>
        </p:blipFill>
        <p:spPr>
          <a:xfrm>
            <a:off x="244440" y="225720"/>
            <a:ext cx="1974240" cy="421200"/>
          </a:xfrm>
          <a:prstGeom prst="rect">
            <a:avLst/>
          </a:prstGeom>
          <a:ln w="0">
            <a:noFill/>
          </a:ln>
        </p:spPr>
      </p:pic>
      <p:sp>
        <p:nvSpPr>
          <p:cNvPr id="15" name="Textfeld 14" hidden="1"/>
          <p:cNvSpPr/>
          <p:nvPr/>
        </p:nvSpPr>
        <p:spPr>
          <a:xfrm>
            <a:off x="263520" y="6477120"/>
            <a:ext cx="11662200" cy="13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AG Ressourceneffiziente Mikroelektronik und Cognitive Edge Computing  I  Hochschule Bielefeld  I  Seite </a:t>
            </a:r>
            <a:fld id="{BD24363E-5B8E-4536-B100-F724D0C38560}" type="slidenum">
              <a:rPr lang="de-DE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en-US" sz="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Grafik 12"/>
          <p:cNvPicPr/>
          <p:nvPr/>
        </p:nvPicPr>
        <p:blipFill>
          <a:blip r:embed="rId4"/>
          <a:stretch/>
        </p:blipFill>
        <p:spPr>
          <a:xfrm>
            <a:off x="10918440" y="204840"/>
            <a:ext cx="1152360" cy="8251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8" b="30258"/>
          <a:stretch/>
        </p:blipFill>
        <p:spPr>
          <a:xfrm>
            <a:off x="263520" y="1305000"/>
            <a:ext cx="10690560" cy="316584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880" y="4765320"/>
            <a:ext cx="10376640" cy="90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-US" sz="2400" b="1" strike="noStrike" spc="29" dirty="0">
                <a:solidFill>
                  <a:schemeClr val="dk1"/>
                </a:solidFill>
                <a:latin typeface="Times New Roman"/>
                <a:ea typeface="DejaVu Sans"/>
              </a:rPr>
              <a:t>AI-POWERED LANDSLIDE REGION MAPPING USING SEMANTIC SEGMENTATION</a:t>
            </a:r>
            <a:endParaRPr lang="en-US" sz="2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731880" y="5737680"/>
            <a:ext cx="9753840" cy="32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94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000" b="0" strike="noStrike" spc="9">
                <a:solidFill>
                  <a:srgbClr val="000000"/>
                </a:solidFill>
                <a:latin typeface="Times New Roman"/>
                <a:ea typeface="DejaVu Sans"/>
              </a:rPr>
              <a:t>Suraj Karki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feld 7"/>
          <p:cNvSpPr/>
          <p:nvPr/>
        </p:nvSpPr>
        <p:spPr>
          <a:xfrm>
            <a:off x="731880" y="5991840"/>
            <a:ext cx="225360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b">
            <a:noAutofit/>
          </a:bodyPr>
          <a:lstStyle/>
          <a:p>
            <a:pPr defTabSz="914400">
              <a:lnSpc>
                <a:spcPct val="94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25.08.2025</a:t>
            </a:r>
            <a:endParaRPr lang="en-US" sz="20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feld 2"/>
          <p:cNvSpPr/>
          <p:nvPr/>
        </p:nvSpPr>
        <p:spPr>
          <a:xfrm>
            <a:off x="659880" y="6315480"/>
            <a:ext cx="6093360" cy="30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400" b="0" strike="noStrike" spc="-1">
                <a:solidFill>
                  <a:schemeClr val="dk1"/>
                </a:solidFill>
                <a:latin typeface="Times New Roman"/>
                <a:ea typeface="DejaVu Sans"/>
              </a:rPr>
              <a:t>Dr.-Ing. Constanze Schwan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Grafik 2" descr="Ein Bild, das Symbol, Grafiken, Clipart, Logo enthält.&#10;&#10;KI-generierte Inhalte können fehlerhaft sein.">
            <a:extLst>
              <a:ext uri="{FF2B5EF4-FFF2-40B4-BE49-F238E27FC236}">
                <a16:creationId xmlns:a16="http://schemas.microsoft.com/office/drawing/2014/main" id="{CB8D0A8E-B741-B3D6-8203-F004B9E3F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50" y="1294114"/>
            <a:ext cx="763286" cy="763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Total Input</a:t>
            </a:r>
            <a:r>
              <a:rPr lang="fr-FR" dirty="0">
                <a:effectLst/>
                <a:latin typeface="HSBI Lausanne 300"/>
              </a:rPr>
              <a:t>: </a:t>
            </a:r>
            <a:r>
              <a:rPr lang="de-DE" dirty="0">
                <a:effectLst/>
                <a:latin typeface="HSBI Lausanne 300"/>
              </a:rPr>
              <a:t>3,799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(128x128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14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: 12 Sentinel-2 bands (B1–B12), ALOS PALSAR </a:t>
            </a:r>
            <a:r>
              <a:rPr lang="de-DE" dirty="0" err="1">
                <a:effectLst/>
                <a:latin typeface="HSBI Lausanne 300"/>
              </a:rPr>
              <a:t>slope</a:t>
            </a:r>
            <a:r>
              <a:rPr lang="de-DE" dirty="0">
                <a:effectLst/>
                <a:latin typeface="HSBI Lausanne 300"/>
              </a:rPr>
              <a:t> (B13), DEM (B14).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Output</a:t>
            </a:r>
            <a:r>
              <a:rPr lang="de-DE" dirty="0">
                <a:latin typeface="HSBI Lausanne 300"/>
              </a:rPr>
              <a:t>: 128x128x1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Split</a:t>
            </a:r>
            <a:r>
              <a:rPr lang="de-DE" dirty="0">
                <a:latin typeface="HSBI Lausanne 300"/>
              </a:rPr>
              <a:t>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3,799, Validation: 245,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800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Distribution</a:t>
            </a:r>
            <a:r>
              <a:rPr lang="de-DE" dirty="0">
                <a:effectLst/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Train Set: </a:t>
            </a:r>
            <a:r>
              <a:rPr lang="de-DE" dirty="0">
                <a:effectLst/>
                <a:latin typeface="HSBI Lausanne 300"/>
              </a:rPr>
              <a:t>2,231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1,568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Valid Set: </a:t>
            </a:r>
            <a:r>
              <a:rPr lang="de-DE" dirty="0">
                <a:effectLst/>
                <a:latin typeface="HSBI Lausanne 300"/>
              </a:rPr>
              <a:t>146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99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;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Test Set: </a:t>
            </a:r>
            <a:r>
              <a:rPr lang="de-DE" dirty="0">
                <a:effectLst/>
                <a:latin typeface="HSBI Lausanne 300"/>
              </a:rPr>
              <a:t>Test: 536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, 264 non-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.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pc="-1" dirty="0">
                <a:solidFill>
                  <a:srgbClr val="000000"/>
                </a:solidFill>
                <a:latin typeface="HSBI Lausanne 300"/>
              </a:rPr>
              <a:t>Bands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Farbigkeit, Screenshot, Muster, Grafiken enthält.&#10;&#10;KI-generierte Inhalte können fehlerhaft sein.">
            <a:extLst>
              <a:ext uri="{FF2B5EF4-FFF2-40B4-BE49-F238E27FC236}">
                <a16:creationId xmlns:a16="http://schemas.microsoft.com/office/drawing/2014/main" id="{6C9F5539-8CA0-42A0-485C-121410398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2" y="2264710"/>
            <a:ext cx="10550877" cy="40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latin typeface="HSBI Lausanne 300"/>
              </a:rPr>
              <a:t>Band </a:t>
            </a:r>
            <a:r>
              <a:rPr lang="fr-FR" b="1" dirty="0" err="1">
                <a:latin typeface="HSBI Lausanne 300"/>
              </a:rPr>
              <a:t>Statistics</a:t>
            </a:r>
            <a:r>
              <a:rPr lang="fr-FR" b="1" dirty="0">
                <a:latin typeface="HSBI Lausanne 300"/>
              </a:rPr>
              <a:t>: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pic>
        <p:nvPicPr>
          <p:cNvPr id="3" name="Grafik 2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64C955C-EE1D-9860-9A87-9EEB058F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1" y="2896625"/>
            <a:ext cx="5338149" cy="26690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3E4F580-7D5C-5541-704A-DEE5C8518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980" y="2832242"/>
            <a:ext cx="5338149" cy="26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Set 1</a:t>
            </a:r>
            <a:r>
              <a:rPr lang="fr-FR" b="1" dirty="0">
                <a:latin typeface="HSBI Lausanne 300"/>
              </a:rPr>
              <a:t>: </a:t>
            </a:r>
            <a:r>
              <a:rPr lang="de-DE" b="1" dirty="0">
                <a:effectLst/>
                <a:latin typeface="HSBI Lausanne 300"/>
              </a:rPr>
              <a:t>UAV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Total Inputs</a:t>
            </a:r>
            <a:r>
              <a:rPr lang="fr-FR" dirty="0">
                <a:effectLst/>
                <a:latin typeface="HSBI Lausanne 300"/>
              </a:rPr>
              <a:t>: </a:t>
            </a:r>
            <a:r>
              <a:rPr lang="de-DE" dirty="0">
                <a:effectLst/>
                <a:latin typeface="HSBI Lausanne 300"/>
              </a:rPr>
              <a:t>10,939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Output</a:t>
            </a:r>
            <a:r>
              <a:rPr lang="de-DE" dirty="0">
                <a:latin typeface="HSBI Lausanne 300"/>
              </a:rPr>
              <a:t>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Split</a:t>
            </a:r>
            <a:r>
              <a:rPr lang="de-DE" dirty="0">
                <a:latin typeface="HSBI Lausanne 300"/>
              </a:rPr>
              <a:t>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8,753, Validation: 1093,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1093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Distribution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961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latin typeface="HSBI Lausanne 300"/>
              </a:rPr>
              <a:t> Dataset</a:t>
            </a:r>
            <a:endParaRPr lang="en-US" spc="-1" dirty="0">
              <a:solidFill>
                <a:srgbClr val="000000"/>
              </a:solidFill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Set </a:t>
            </a:r>
            <a:r>
              <a:rPr lang="fr-FR" b="1" dirty="0">
                <a:latin typeface="HSBI Lausanne 300"/>
              </a:rPr>
              <a:t>2: </a:t>
            </a:r>
            <a:r>
              <a:rPr lang="de-DE" b="1" dirty="0" err="1">
                <a:latin typeface="HSBI Lausanne 300"/>
              </a:rPr>
              <a:t>Satellite</a:t>
            </a:r>
            <a:endParaRPr lang="de-DE" b="1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fr-FR" b="1" dirty="0">
                <a:effectLst/>
                <a:latin typeface="HSBI Lausanne 300"/>
              </a:rPr>
              <a:t>Total Inputs</a:t>
            </a:r>
            <a:r>
              <a:rPr lang="fr-FR" dirty="0">
                <a:effectLst/>
                <a:latin typeface="HSBI Lausanne 300"/>
              </a:rPr>
              <a:t>: </a:t>
            </a:r>
            <a:r>
              <a:rPr lang="de-DE" dirty="0">
                <a:latin typeface="HSBI Lausanne 300"/>
              </a:rPr>
              <a:t>7</a:t>
            </a:r>
            <a:r>
              <a:rPr lang="de-DE" dirty="0">
                <a:effectLst/>
                <a:latin typeface="HSBI Lausanne 300"/>
              </a:rPr>
              <a:t>,422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(512x512 </a:t>
            </a:r>
            <a:r>
              <a:rPr lang="de-DE" dirty="0" err="1">
                <a:effectLst/>
                <a:latin typeface="HSBI Lausanne 300"/>
              </a:rPr>
              <a:t>pixels</a:t>
            </a:r>
            <a:r>
              <a:rPr lang="de-DE" dirty="0">
                <a:effectLst/>
                <a:latin typeface="HSBI Lausanne 300"/>
              </a:rPr>
              <a:t>, 3 </a:t>
            </a:r>
            <a:r>
              <a:rPr lang="de-DE" dirty="0" err="1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)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effectLst/>
                <a:latin typeface="HSBI Lausanne 300"/>
              </a:rPr>
              <a:t>Channels</a:t>
            </a:r>
            <a:r>
              <a:rPr lang="de-DE" dirty="0">
                <a:effectLst/>
                <a:latin typeface="HSBI Lausanne 300"/>
              </a:rPr>
              <a:t>: RGB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Output</a:t>
            </a:r>
            <a:r>
              <a:rPr lang="de-DE" dirty="0">
                <a:latin typeface="HSBI Lausanne 300"/>
              </a:rPr>
              <a:t>: 512x512x1 </a:t>
            </a:r>
            <a:r>
              <a:rPr lang="de-DE" dirty="0" err="1">
                <a:latin typeface="HSBI Lausanne 300"/>
              </a:rPr>
              <a:t>binary</a:t>
            </a:r>
            <a:r>
              <a:rPr lang="de-DE" dirty="0">
                <a:latin typeface="HSBI Lausanne 300"/>
              </a:rPr>
              <a:t> </a:t>
            </a:r>
            <a:r>
              <a:rPr lang="de-DE" dirty="0" err="1">
                <a:latin typeface="HSBI Lausanne 300"/>
              </a:rPr>
              <a:t>mask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Split</a:t>
            </a:r>
            <a:r>
              <a:rPr lang="de-DE" dirty="0">
                <a:latin typeface="HSBI Lausanne 300"/>
              </a:rPr>
              <a:t>: 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Training</a:t>
            </a:r>
            <a:r>
              <a:rPr lang="de-DE" dirty="0">
                <a:latin typeface="HSBI Lausanne 300"/>
              </a:rPr>
              <a:t>: 5,938, Validation: 742, </a:t>
            </a:r>
            <a:r>
              <a:rPr lang="de-DE" dirty="0" err="1">
                <a:latin typeface="HSBI Lausanne 300"/>
              </a:rPr>
              <a:t>Testing</a:t>
            </a:r>
            <a:r>
              <a:rPr lang="de-DE" dirty="0">
                <a:latin typeface="HSBI Lausanne 300"/>
              </a:rPr>
              <a:t>: 742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Distribution</a:t>
            </a: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All </a:t>
            </a:r>
            <a:r>
              <a:rPr lang="de-DE" dirty="0" err="1">
                <a:effectLst/>
                <a:latin typeface="HSBI Lausanne 300"/>
              </a:rPr>
              <a:t>images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have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</a:t>
            </a:r>
            <a:r>
              <a:rPr lang="de-DE" dirty="0" err="1">
                <a:effectLst/>
                <a:latin typeface="HSBI Lausanne 300"/>
              </a:rPr>
              <a:t>region</a:t>
            </a: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7833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UAV Data: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A6E43E5-C98B-859F-C789-C33B810AB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508957"/>
              </p:ext>
            </p:extLst>
          </p:nvPr>
        </p:nvGraphicFramePr>
        <p:xfrm>
          <a:off x="983160" y="2185432"/>
          <a:ext cx="8933724" cy="3976688"/>
        </p:xfrm>
        <a:graphic>
          <a:graphicData uri="http://schemas.openxmlformats.org/drawingml/2006/table">
            <a:tbl>
              <a:tblPr/>
              <a:tblGrid>
                <a:gridCol w="1488954">
                  <a:extLst>
                    <a:ext uri="{9D8B030D-6E8A-4147-A177-3AD203B41FA5}">
                      <a16:colId xmlns:a16="http://schemas.microsoft.com/office/drawing/2014/main" val="278946626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059147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24741542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858435507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1415774526"/>
                    </a:ext>
                  </a:extLst>
                </a:gridCol>
                <a:gridCol w="1488954">
                  <a:extLst>
                    <a:ext uri="{9D8B030D-6E8A-4147-A177-3AD203B41FA5}">
                      <a16:colId xmlns:a16="http://schemas.microsoft.com/office/drawing/2014/main" val="3692208077"/>
                    </a:ext>
                  </a:extLst>
                </a:gridCol>
              </a:tblGrid>
              <a:tr h="361517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346609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984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8648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Moxitaidi</a:t>
                      </a:r>
                      <a:r>
                        <a:rPr lang="de-DE" sz="1000" dirty="0">
                          <a:latin typeface="HSBI Lausanne 300"/>
                        </a:rPr>
                        <a:t>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483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74668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1635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530248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Moxi</a:t>
                      </a:r>
                      <a:r>
                        <a:rPr lang="de-DE" sz="1000" dirty="0">
                          <a:latin typeface="HSBI Lausanne 300"/>
                        </a:rPr>
                        <a:t> Town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160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023292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Longxi</a:t>
                      </a:r>
                      <a:r>
                        <a:rPr lang="de-DE" sz="1000" dirty="0">
                          <a:latin typeface="HSBI Lausanne 300"/>
                        </a:rPr>
                        <a:t> River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2504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2011.03–2011.05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062429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5925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64766"/>
                  </a:ext>
                </a:extLst>
              </a:tr>
              <a:tr h="516453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Jiuzhai</a:t>
                      </a:r>
                      <a:r>
                        <a:rPr lang="de-DE" sz="1000" dirty="0">
                          <a:latin typeface="HSBI Lausanne 300"/>
                        </a:rPr>
                        <a:t> Valley 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1752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2017.08–2017.09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Sichuan Geomatics Center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UAV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0.5</a:t>
                      </a:r>
                    </a:p>
                  </a:txBody>
                  <a:tcPr marL="51645" marR="51645" marT="25823" marB="258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87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5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Titel 4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Data structure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Inhaltsplatzhalter 4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2A68A0-3498-8A18-C4CD-FFFF9ACD2E1F}"/>
              </a:ext>
            </a:extLst>
          </p:cNvPr>
          <p:cNvSpPr/>
          <p:nvPr/>
        </p:nvSpPr>
        <p:spPr>
          <a:xfrm>
            <a:off x="983160" y="173556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 err="1">
                <a:latin typeface="HSBI Lausanne 300"/>
              </a:rPr>
              <a:t>Satellite</a:t>
            </a:r>
            <a:r>
              <a:rPr lang="de-DE" dirty="0">
                <a:latin typeface="HSBI Lausanne 300"/>
              </a:rPr>
              <a:t> Data: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1143000" lvl="2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37B1599-0D82-ECE0-1148-D2FCDABF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61638"/>
              </p:ext>
            </p:extLst>
          </p:nvPr>
        </p:nvGraphicFramePr>
        <p:xfrm>
          <a:off x="983158" y="2179334"/>
          <a:ext cx="8722902" cy="3976687"/>
        </p:xfrm>
        <a:graphic>
          <a:graphicData uri="http://schemas.openxmlformats.org/drawingml/2006/table">
            <a:tbl>
              <a:tblPr/>
              <a:tblGrid>
                <a:gridCol w="1453817">
                  <a:extLst>
                    <a:ext uri="{9D8B030D-6E8A-4147-A177-3AD203B41FA5}">
                      <a16:colId xmlns:a16="http://schemas.microsoft.com/office/drawing/2014/main" val="157950029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9301812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4023774700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558683804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1144749768"/>
                    </a:ext>
                  </a:extLst>
                </a:gridCol>
                <a:gridCol w="1453817">
                  <a:extLst>
                    <a:ext uri="{9D8B030D-6E8A-4147-A177-3AD203B41FA5}">
                      <a16:colId xmlns:a16="http://schemas.microsoft.com/office/drawing/2014/main" val="340382570"/>
                    </a:ext>
                  </a:extLst>
                </a:gridCol>
              </a:tblGrid>
              <a:tr h="278368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Subdataset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 err="1">
                          <a:latin typeface="HSBI Lausanne 300"/>
                        </a:rPr>
                        <a:t>Amount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Acquisition Time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Source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Sensor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latin typeface="HSBI Lausanne 300"/>
                        </a:rPr>
                        <a:t>Ground Resolution (m)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8555994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 dirty="0" err="1">
                          <a:latin typeface="HSBI Lausanne 300"/>
                        </a:rPr>
                        <a:t>Palu</a:t>
                      </a:r>
                      <a:endParaRPr lang="de-DE" sz="1000" dirty="0">
                        <a:latin typeface="HSBI Lausanne 300"/>
                      </a:endParaRP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817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2021.01–2021.11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 sz="1000" dirty="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297630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Lombok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436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2019.05–2019.12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 sz="1000">
                          <a:latin typeface="HSBI Lausanne 300"/>
                        </a:rPr>
                        <a:t>Digital Globe Open Data Program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WorldView2/3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092101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Hokkaido Iburi-Tobu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1484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2018.09–2018.10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HSBI Lausanne 300"/>
                        </a:rPr>
                        <a:t>Geospatial Information Authority of Japan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SAT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3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163727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(Sentinel)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606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2020.03–2020.06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360576"/>
                  </a:ext>
                </a:extLst>
              </a:tr>
              <a:tr h="3976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Tiburon Peninsula (Planet)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325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2021.09–2021.12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Planet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960822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Mengdong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1155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2018.11.04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Beijing Lanyu Fangyuan Technology Co., Ltd.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SuperView-1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393826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Moxitaidi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652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2022.09–2022.10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European Space Agency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Sentinel-2/L2A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0.6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384816"/>
                  </a:ext>
                </a:extLst>
              </a:tr>
              <a:tr h="516969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Longxi River (SAT)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1769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2015.03–2015.12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HSBI Lausanne 300"/>
                        </a:rPr>
                        <a:t>China Centre for Resources Satellite Data and Application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GF-1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0.5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28918"/>
                  </a:ext>
                </a:extLst>
              </a:tr>
              <a:tr h="278368"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Wenchuan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178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2008.11–2008.12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U.S. Geological Survey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latin typeface="HSBI Lausanne 300"/>
                        </a:rPr>
                        <a:t>Landsat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latin typeface="HSBI Lausanne 300"/>
                        </a:rPr>
                        <a:t>5</a:t>
                      </a:r>
                    </a:p>
                  </a:txBody>
                  <a:tcPr marL="39767" marR="39767" marT="19883" marB="198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43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1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structure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07BD1A-D492-AB27-84F4-25915D3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729" y="1691280"/>
            <a:ext cx="6527864" cy="40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6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Titel 5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ML models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Inhaltsplatzhalter 5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feld 8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Titel 6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fine-tuning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Inhaltsplatzhalter 6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Introduction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Landslides are one of the most common and dangerous natural disasters globally</a:t>
            </a:r>
            <a:endParaRPr lang="en-US" i="0" spc="-1" dirty="0">
              <a:solidFill>
                <a:srgbClr val="000000"/>
              </a:solidFill>
              <a:effectLst/>
              <a:latin typeface="HSBI Lausanne 300"/>
            </a:endParaRP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i="0" dirty="0">
                <a:solidFill>
                  <a:srgbClr val="172B4D"/>
                </a:solidFill>
                <a:effectLst/>
                <a:latin typeface="HSBI Lausanne 300"/>
              </a:rPr>
              <a:t>It causes significant damage to infrastructure, agriculture, and human life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According to the UNDRR, over 4,000 people die each year globally due to landslides </a:t>
            </a:r>
            <a:r>
              <a:rPr lang="en-US" baseline="30000" dirty="0">
                <a:latin typeface="HSBI Lausanne 300"/>
              </a:rPr>
              <a:t>1</a:t>
            </a:r>
          </a:p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strike="noStrike" spc="-1" dirty="0">
                <a:solidFill>
                  <a:srgbClr val="000000"/>
                </a:solidFill>
                <a:latin typeface="HSBI Lausanne 300"/>
              </a:rPr>
              <a:t>Rapid post-disaster mapping is vital for guiding rescue efforts and risk assessment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74FF0F1-6807-09C8-8339-E4C9E04A4AC9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3D1CD0-FA0B-021B-FF2D-6EA4EF3B9591}"/>
              </a:ext>
            </a:extLst>
          </p:cNvPr>
          <p:cNvSpPr txBox="1"/>
          <p:nvPr/>
        </p:nvSpPr>
        <p:spPr>
          <a:xfrm>
            <a:off x="664026" y="5759796"/>
            <a:ext cx="92528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SBI Lausanne 300"/>
              </a:rPr>
              <a:t>1. UNDRR, </a:t>
            </a:r>
            <a:r>
              <a:rPr lang="en-US" sz="1300" i="1" dirty="0">
                <a:latin typeface="HSBI Lausanne 300"/>
              </a:rPr>
              <a:t>Human Cost of Disasters: An Overview of the Last 20 Years (2000–2019)</a:t>
            </a:r>
            <a:r>
              <a:rPr lang="en-US" sz="1300" dirty="0">
                <a:latin typeface="HSBI Lausanne 300"/>
              </a:rPr>
              <a:t>, United Nations Office for Disaster Risk Reduction, 2020. [Online]. Available: https://www.undrr.org/publication/human-cost-disasters-overview-last-20-years-2000-2019</a:t>
            </a:r>
            <a:endParaRPr lang="de-DE" sz="1300" dirty="0">
              <a:latin typeface="HSBI Lausanne 30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EBE3BB-61EF-5913-F1F3-4E962B8FB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175" y="3459771"/>
            <a:ext cx="3988625" cy="2255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9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Titel 7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results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Inhaltsplatzhalter 7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10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Titel 8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discussion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Inhaltsplatzhalter 8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1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Titel 9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conclusion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Inhaltsplatzhalter 9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feld 12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8" name="Grafik 57"/>
          <p:cNvPicPr/>
          <p:nvPr/>
        </p:nvPicPr>
        <p:blipFill>
          <a:blip r:embed="rId3"/>
          <a:stretch/>
        </p:blipFill>
        <p:spPr>
          <a:xfrm>
            <a:off x="1846800" y="1117800"/>
            <a:ext cx="8055000" cy="453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feld 1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4084560" y="1062000"/>
            <a:ext cx="3971520" cy="473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cap="all" spc="15" dirty="0">
                <a:solidFill>
                  <a:schemeClr val="dk1"/>
                </a:solidFill>
                <a:latin typeface="HSBI Lausanne 300"/>
              </a:rPr>
              <a:t>Problem </a:t>
            </a:r>
            <a:r>
              <a:rPr lang="de-DE" sz="3000" cap="all" spc="15" dirty="0" err="1">
                <a:solidFill>
                  <a:schemeClr val="dk1"/>
                </a:solidFill>
                <a:latin typeface="HSBI Lausanne 300"/>
              </a:rPr>
              <a:t>statement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Manual mapping of landslide areas in post landslide assessment is slow, inconsistent, and risky.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Precise, up-to-date landslide masks are needed for: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Damage assessment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Recovery planning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Updating geohazards maps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A system is required to automatically generate post-landslide maps</a:t>
            </a: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feld 1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itel 2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</a:rPr>
              <a:t>objective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Inhaltsplatzhalter 1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develop a deep learning model for precise landslide mapping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obtain high performance in segmenting landslide regions from satellite and UAV imagery</a:t>
            </a:r>
          </a:p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0" i="0" dirty="0">
                <a:solidFill>
                  <a:srgbClr val="172B4D"/>
                </a:solidFill>
                <a:effectLst/>
                <a:latin typeface="HSBI Lausanne 300"/>
              </a:rPr>
              <a:t>To enable real-time monitoring and support disaster management efforts</a:t>
            </a:r>
          </a:p>
          <a:p>
            <a:pPr defTabSz="914400">
              <a:lnSpc>
                <a:spcPct val="150000"/>
              </a:lnSpc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222E8DA-FD92-D07B-68CE-7619EB2F65BE}"/>
              </a:ext>
            </a:extLst>
          </p:cNvPr>
          <p:cNvCxnSpPr/>
          <p:nvPr/>
        </p:nvCxnSpPr>
        <p:spPr>
          <a:xfrm>
            <a:off x="-337457" y="277585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74FF0F1-6807-09C8-8339-E4C9E04A4AC9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3D1CD0-FA0B-021B-FF2D-6EA4EF3B9591}"/>
              </a:ext>
            </a:extLst>
          </p:cNvPr>
          <p:cNvSpPr txBox="1"/>
          <p:nvPr/>
        </p:nvSpPr>
        <p:spPr>
          <a:xfrm>
            <a:off x="664026" y="5759796"/>
            <a:ext cx="92528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SBI Lausanne 300"/>
              </a:rPr>
              <a:t>Figure Source: Zhao et al. (2023), </a:t>
            </a:r>
            <a:r>
              <a:rPr lang="en-US" sz="1300" i="1" dirty="0">
                <a:latin typeface="HSBI Lausanne 300"/>
              </a:rPr>
              <a:t>A global dataset of landslide inventories compiled from satellite imagery</a:t>
            </a:r>
            <a:r>
              <a:rPr lang="en-US" sz="1300" dirty="0">
                <a:latin typeface="HSBI Lausanne 300"/>
              </a:rPr>
              <a:t>. Scientific Data. https://doi.org/10.1038/s41597-023-02847-z</a:t>
            </a:r>
            <a:endParaRPr lang="de-DE" sz="1300" dirty="0">
              <a:latin typeface="HSBI Lausanne 30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EB6886-6182-7076-AA9B-5703103BE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77" y="3091413"/>
            <a:ext cx="4794754" cy="24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Titel 1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>
                <a:solidFill>
                  <a:schemeClr val="dk1"/>
                </a:solidFill>
                <a:latin typeface="HSBI Lausanne 300"/>
                <a:ea typeface="DejaVu Sans"/>
              </a:rPr>
              <a:t>State of the art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Inhaltsplatzhalter 2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12">
                <a:solidFill>
                  <a:schemeClr val="dk1"/>
                </a:solidFill>
                <a:latin typeface="HSBI Lausanne 300"/>
                <a:ea typeface="DejaVu Sans"/>
              </a:rPr>
              <a:t>Sub-points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Source</a:t>
            </a:r>
            <a:r>
              <a:rPr lang="en-US" dirty="0">
                <a:latin typeface="HSBI Lausanne 300"/>
              </a:rPr>
              <a:t>: Institute of Advanced Research in Artificial Intelligence (IARAI)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Regions</a:t>
            </a:r>
            <a:r>
              <a:rPr lang="en-US" dirty="0">
                <a:latin typeface="HSBI Lausanne 300"/>
              </a:rPr>
              <a:t>: Collected from f</a:t>
            </a:r>
            <a:r>
              <a:rPr lang="en-US" dirty="0">
                <a:effectLst/>
                <a:latin typeface="HSBI Lausanne 300"/>
              </a:rPr>
              <a:t>our regions (</a:t>
            </a:r>
            <a:r>
              <a:rPr lang="en-US" dirty="0" err="1">
                <a:effectLst/>
                <a:latin typeface="HSBI Lausanne 300"/>
              </a:rPr>
              <a:t>Iburi</a:t>
            </a:r>
            <a:r>
              <a:rPr lang="en-US" dirty="0">
                <a:effectLst/>
                <a:latin typeface="HSBI Lausanne 300"/>
              </a:rPr>
              <a:t>, Kodagu, </a:t>
            </a:r>
            <a:r>
              <a:rPr lang="en-US" dirty="0" err="1">
                <a:effectLst/>
                <a:latin typeface="HSBI Lausanne 300"/>
              </a:rPr>
              <a:t>Rasuwa</a:t>
            </a:r>
            <a:r>
              <a:rPr lang="en-US" dirty="0">
                <a:effectLst/>
                <a:latin typeface="HSBI Lausanne 300"/>
              </a:rPr>
              <a:t>, Taitung)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Sentinel-2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 err="1">
                <a:latin typeface="HSBI Lausanne 300"/>
              </a:rPr>
              <a:t>Topographic</a:t>
            </a:r>
            <a:r>
              <a:rPr lang="de-DE" dirty="0"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ALOS (Advanced Land Observing Satellite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Acquisition Process</a:t>
            </a:r>
            <a:r>
              <a:rPr lang="en-US" dirty="0">
                <a:latin typeface="HSBI Lausanne 300"/>
              </a:rPr>
              <a:t>: Data aggregated from public satellite archives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Annotation Process: </a:t>
            </a:r>
            <a:r>
              <a:rPr lang="en-US" dirty="0">
                <a:latin typeface="HSBI Lausanne 300"/>
              </a:rPr>
              <a:t>annotations via Object-Based Image Analysis (OBIA)</a:t>
            </a: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Source: </a:t>
            </a:r>
            <a:r>
              <a:rPr lang="de-DE" sz="1400" dirty="0">
                <a:effectLst/>
                <a:latin typeface="HSBI Lausanne 300"/>
              </a:rPr>
              <a:t>O. </a:t>
            </a:r>
            <a:r>
              <a:rPr lang="de-DE" sz="1400" dirty="0" err="1">
                <a:effectLst/>
                <a:latin typeface="HSBI Lausanne 300"/>
              </a:rPr>
              <a:t>Ghorbanzadeh</a:t>
            </a:r>
            <a:r>
              <a:rPr lang="de-DE" sz="1400" dirty="0">
                <a:effectLst/>
                <a:latin typeface="HSBI Lausanne 300"/>
              </a:rPr>
              <a:t> et al., "Landslide4Sense: Reference benchmark </a:t>
            </a:r>
            <a:r>
              <a:rPr lang="de-DE" sz="1400" dirty="0" err="1">
                <a:effectLst/>
                <a:latin typeface="HSBI Lausanne 300"/>
              </a:rPr>
              <a:t>data</a:t>
            </a:r>
            <a:r>
              <a:rPr lang="de-DE" sz="1400" dirty="0">
                <a:effectLst/>
                <a:latin typeface="HSBI Lausanne 300"/>
              </a:rPr>
              <a:t> and </a:t>
            </a:r>
            <a:r>
              <a:rPr lang="de-DE" sz="1400" dirty="0" err="1">
                <a:effectLst/>
                <a:latin typeface="HSBI Lausanne 300"/>
              </a:rPr>
              <a:t>deep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learning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models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for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detection</a:t>
            </a:r>
            <a:r>
              <a:rPr lang="de-DE" sz="1400" dirty="0">
                <a:effectLst/>
                <a:latin typeface="HSBI Lausanne 300"/>
              </a:rPr>
              <a:t>," IEEE Trans. </a:t>
            </a:r>
            <a:r>
              <a:rPr lang="de-DE" sz="1400" dirty="0" err="1">
                <a:effectLst/>
                <a:latin typeface="HSBI Lausanne 300"/>
              </a:rPr>
              <a:t>Geosci</a:t>
            </a:r>
            <a:r>
              <a:rPr lang="de-DE" sz="1400" dirty="0">
                <a:effectLst/>
                <a:latin typeface="HSBI Lausanne 300"/>
              </a:rPr>
              <a:t>. Remote Sens., vol. 60, pp. 1–17, 2022, </a:t>
            </a:r>
            <a:r>
              <a:rPr lang="de-DE" sz="1400" dirty="0" err="1">
                <a:effectLst/>
                <a:latin typeface="HSBI Lausanne 300"/>
              </a:rPr>
              <a:t>doi</a:t>
            </a:r>
            <a:r>
              <a:rPr lang="de-DE" sz="1400" dirty="0">
                <a:effectLst/>
                <a:latin typeface="HSBI Lausanne 300"/>
              </a:rPr>
              <a:t>: 10.1109/TGRS.2022.3215209.</a:t>
            </a:r>
          </a:p>
          <a:p>
            <a:endParaRPr lang="de-DE" sz="1300" dirty="0">
              <a:latin typeface="HSBI Lausanne 3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latin typeface="HSBI Lausanne 300"/>
              </a:rPr>
              <a:t>Landslide4Sense Dataset</a:t>
            </a: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400" dirty="0">
                <a:effectLst/>
                <a:latin typeface="HSBI Lausanne 300"/>
              </a:rPr>
              <a:t>O. </a:t>
            </a:r>
            <a:r>
              <a:rPr lang="de-DE" sz="1400" dirty="0" err="1">
                <a:effectLst/>
                <a:latin typeface="HSBI Lausanne 300"/>
              </a:rPr>
              <a:t>Ghorbanzadeh</a:t>
            </a:r>
            <a:r>
              <a:rPr lang="de-DE" sz="1400" dirty="0">
                <a:effectLst/>
                <a:latin typeface="HSBI Lausanne 300"/>
              </a:rPr>
              <a:t> et al., "Landslide4Sense: Reference benchmark </a:t>
            </a:r>
            <a:r>
              <a:rPr lang="de-DE" sz="1400" dirty="0" err="1">
                <a:effectLst/>
                <a:latin typeface="HSBI Lausanne 300"/>
              </a:rPr>
              <a:t>data</a:t>
            </a:r>
            <a:r>
              <a:rPr lang="de-DE" sz="1400" dirty="0">
                <a:effectLst/>
                <a:latin typeface="HSBI Lausanne 300"/>
              </a:rPr>
              <a:t> and </a:t>
            </a:r>
            <a:r>
              <a:rPr lang="de-DE" sz="1400" dirty="0" err="1">
                <a:effectLst/>
                <a:latin typeface="HSBI Lausanne 300"/>
              </a:rPr>
              <a:t>deep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learning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models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for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detection</a:t>
            </a:r>
            <a:r>
              <a:rPr lang="de-DE" sz="1400" dirty="0">
                <a:effectLst/>
                <a:latin typeface="HSBI Lausanne 300"/>
              </a:rPr>
              <a:t>," IEEE Trans. </a:t>
            </a:r>
            <a:r>
              <a:rPr lang="de-DE" sz="1400" dirty="0" err="1">
                <a:effectLst/>
                <a:latin typeface="HSBI Lausanne 300"/>
              </a:rPr>
              <a:t>Geosci</a:t>
            </a:r>
            <a:r>
              <a:rPr lang="de-DE" sz="1400" dirty="0">
                <a:effectLst/>
                <a:latin typeface="HSBI Lausanne 300"/>
              </a:rPr>
              <a:t>. Remote Sens., vol. 60, pp. 1–17, 2022, </a:t>
            </a:r>
            <a:r>
              <a:rPr lang="de-DE" sz="1400" dirty="0" err="1">
                <a:effectLst/>
                <a:latin typeface="HSBI Lausanne 300"/>
              </a:rPr>
              <a:t>doi</a:t>
            </a:r>
            <a:r>
              <a:rPr lang="de-DE" sz="1400" dirty="0">
                <a:effectLst/>
                <a:latin typeface="HSBI Lausanne 300"/>
              </a:rPr>
              <a:t>: 10.1109/TGRS.2022.3215209.</a:t>
            </a:r>
          </a:p>
          <a:p>
            <a:endParaRPr lang="de-DE" sz="1300" dirty="0">
              <a:latin typeface="HSBI Lausanne 300"/>
            </a:endParaRPr>
          </a:p>
        </p:txBody>
      </p:sp>
      <p:pic>
        <p:nvPicPr>
          <p:cNvPr id="3" name="Grafik 2" descr="Ein Bild, das Text, Karte, Atlas, Welt enthält.&#10;&#10;KI-generierte Inhalte können fehlerhaft sein.">
            <a:extLst>
              <a:ext uri="{FF2B5EF4-FFF2-40B4-BE49-F238E27FC236}">
                <a16:creationId xmlns:a16="http://schemas.microsoft.com/office/drawing/2014/main" id="{A26B049A-A768-BA11-CB90-1361B66D9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62" y="2257372"/>
            <a:ext cx="6237309" cy="33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dirty="0">
                <a:effectLst/>
                <a:latin typeface="HSBI Lausanne 300"/>
              </a:rPr>
              <a:t>CAS </a:t>
            </a:r>
            <a:r>
              <a:rPr lang="de-DE" dirty="0" err="1">
                <a:effectLst/>
                <a:latin typeface="HSBI Lausanne 300"/>
              </a:rPr>
              <a:t>Landslide</a:t>
            </a:r>
            <a:r>
              <a:rPr lang="de-DE" dirty="0">
                <a:effectLst/>
                <a:latin typeface="HSBI Lausanne 300"/>
              </a:rPr>
              <a:t> Dataset</a:t>
            </a:r>
            <a:endParaRPr lang="de-DE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Source: </a:t>
            </a:r>
            <a:r>
              <a:rPr lang="en-US" dirty="0">
                <a:effectLst/>
                <a:latin typeface="HSBI Lausanne 300"/>
              </a:rPr>
              <a:t>Institute of Mountain Hazards and Environment, Chinese Academy of Sciences.</a:t>
            </a: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Regions</a:t>
            </a:r>
            <a:r>
              <a:rPr lang="en-US" dirty="0">
                <a:latin typeface="HSBI Lausanne 300"/>
              </a:rPr>
              <a:t>: Collected from nine diverse region</a:t>
            </a:r>
            <a:endParaRPr lang="en-US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latin typeface="HSBI Lausanne 300"/>
              </a:rPr>
              <a:t>Include e</a:t>
            </a:r>
            <a:r>
              <a:rPr lang="en-US" dirty="0">
                <a:effectLst/>
                <a:latin typeface="HSBI Lausanne 300"/>
              </a:rPr>
              <a:t>arthquake and rainfall triggers landslide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 err="1">
                <a:effectLst/>
                <a:latin typeface="HSBI Lausanne 300"/>
              </a:rPr>
              <a:t>Satellite</a:t>
            </a:r>
            <a:r>
              <a:rPr lang="de-DE" dirty="0">
                <a:effectLst/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Sentinel-2, Landsat, WorldView2/3, Planet, SuperView-1, GF-1</a:t>
            </a: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effectLst/>
                <a:latin typeface="HSBI Lausanne 300"/>
              </a:rPr>
              <a:t>UAV</a:t>
            </a:r>
            <a:r>
              <a:rPr lang="en-US" dirty="0">
                <a:effectLst/>
                <a:latin typeface="HSBI Lausanne 300"/>
              </a:rPr>
              <a:t>: High-resolution imagery from Sichuan Geomatics Center and partners.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b="1" dirty="0">
                <a:latin typeface="HSBI Lausanne 300"/>
              </a:rPr>
              <a:t>Acquisition Process</a:t>
            </a:r>
            <a:r>
              <a:rPr lang="en-US" dirty="0">
                <a:latin typeface="HSBI Lausanne 300"/>
              </a:rPr>
              <a:t>: </a:t>
            </a:r>
            <a:r>
              <a:rPr lang="en-US" dirty="0">
                <a:effectLst/>
                <a:latin typeface="HSBI Lausanne 300"/>
              </a:rPr>
              <a:t>Satellite data sourced via Google Earth Engine, Digital Globe, and authorized providers; UAV data collected through drone</a:t>
            </a: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1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Source: </a:t>
            </a:r>
            <a:r>
              <a:rPr lang="de-DE" sz="1400" dirty="0">
                <a:effectLst/>
                <a:latin typeface="HSBI Lausanne 300"/>
              </a:rPr>
              <a:t>Y. </a:t>
            </a:r>
            <a:r>
              <a:rPr lang="de-DE" sz="1400" dirty="0" err="1">
                <a:effectLst/>
                <a:latin typeface="HSBI Lausanne 300"/>
              </a:rPr>
              <a:t>Xu</a:t>
            </a:r>
            <a:r>
              <a:rPr lang="de-DE" sz="1400" dirty="0">
                <a:effectLst/>
                <a:latin typeface="HSBI Lausanne 300"/>
              </a:rPr>
              <a:t>, C. </a:t>
            </a:r>
            <a:r>
              <a:rPr lang="de-DE" sz="1400" dirty="0" err="1">
                <a:effectLst/>
                <a:latin typeface="HSBI Lausanne 300"/>
              </a:rPr>
              <a:t>Ouyang</a:t>
            </a:r>
            <a:r>
              <a:rPr lang="de-DE" sz="1400" dirty="0">
                <a:effectLst/>
                <a:latin typeface="HSBI Lausanne 300"/>
              </a:rPr>
              <a:t>, Q. </a:t>
            </a:r>
            <a:r>
              <a:rPr lang="de-DE" sz="1400" dirty="0" err="1">
                <a:effectLst/>
                <a:latin typeface="HSBI Lausanne 300"/>
              </a:rPr>
              <a:t>Xu</a:t>
            </a:r>
            <a:r>
              <a:rPr lang="de-DE" sz="1400" dirty="0">
                <a:effectLst/>
                <a:latin typeface="HSBI Lausanne 300"/>
              </a:rPr>
              <a:t>, D. Wang, B. Zhao, and Y. Luo, "CAS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Dataset: A large-</a:t>
            </a:r>
            <a:r>
              <a:rPr lang="de-DE" sz="1400" dirty="0" err="1">
                <a:effectLst/>
                <a:latin typeface="HSBI Lausanne 300"/>
              </a:rPr>
              <a:t>scale</a:t>
            </a:r>
            <a:r>
              <a:rPr lang="de-DE" sz="1400" dirty="0">
                <a:effectLst/>
                <a:latin typeface="HSBI Lausanne 300"/>
              </a:rPr>
              <a:t> and </a:t>
            </a:r>
            <a:r>
              <a:rPr lang="de-DE" sz="1400" dirty="0" err="1">
                <a:effectLst/>
                <a:latin typeface="HSBI Lausanne 300"/>
              </a:rPr>
              <a:t>multisensor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dataset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for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deep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learning-based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landslide</a:t>
            </a:r>
            <a:r>
              <a:rPr lang="de-DE" sz="1400" dirty="0">
                <a:effectLst/>
                <a:latin typeface="HSBI Lausanne 300"/>
              </a:rPr>
              <a:t> </a:t>
            </a:r>
            <a:r>
              <a:rPr lang="de-DE" sz="1400" dirty="0" err="1">
                <a:effectLst/>
                <a:latin typeface="HSBI Lausanne 300"/>
              </a:rPr>
              <a:t>detection</a:t>
            </a:r>
            <a:r>
              <a:rPr lang="de-DE" sz="1400" dirty="0">
                <a:effectLst/>
                <a:latin typeface="HSBI Lausanne 300"/>
              </a:rPr>
              <a:t>," </a:t>
            </a:r>
            <a:r>
              <a:rPr lang="de-DE" sz="1400" dirty="0" err="1">
                <a:effectLst/>
                <a:latin typeface="HSBI Lausanne 300"/>
              </a:rPr>
              <a:t>Sci</a:t>
            </a:r>
            <a:r>
              <a:rPr lang="de-DE" sz="1400" dirty="0">
                <a:effectLst/>
                <a:latin typeface="HSBI Lausanne 300"/>
              </a:rPr>
              <a:t>. Data, vol. 11, </a:t>
            </a:r>
            <a:r>
              <a:rPr lang="de-DE" sz="1400" dirty="0" err="1">
                <a:effectLst/>
                <a:latin typeface="HSBI Lausanne 300"/>
              </a:rPr>
              <a:t>no</a:t>
            </a:r>
            <a:r>
              <a:rPr lang="de-DE" sz="1400" dirty="0">
                <a:effectLst/>
                <a:latin typeface="HSBI Lausanne 300"/>
              </a:rPr>
              <a:t>. 12, Jan. 2024, Art. </a:t>
            </a:r>
            <a:r>
              <a:rPr lang="de-DE" sz="1400" dirty="0" err="1">
                <a:effectLst/>
                <a:latin typeface="HSBI Lausanne 300"/>
              </a:rPr>
              <a:t>no</a:t>
            </a:r>
            <a:r>
              <a:rPr lang="de-DE" sz="1400" dirty="0">
                <a:effectLst/>
                <a:latin typeface="HSBI Lausanne 300"/>
              </a:rPr>
              <a:t>. 12, </a:t>
            </a:r>
            <a:r>
              <a:rPr lang="de-DE" sz="1400" dirty="0" err="1">
                <a:effectLst/>
                <a:latin typeface="HSBI Lausanne 300"/>
              </a:rPr>
              <a:t>doi</a:t>
            </a:r>
            <a:r>
              <a:rPr lang="de-DE" sz="1400" dirty="0">
                <a:effectLst/>
                <a:latin typeface="HSBI Lausanne 300"/>
              </a:rPr>
              <a:t>: 10.1038/s41597-023-02847-z.</a:t>
            </a:r>
          </a:p>
          <a:p>
            <a:endParaRPr lang="de-DE" sz="1300" dirty="0">
              <a:latin typeface="HSBI Lausanne 300"/>
            </a:endParaRPr>
          </a:p>
        </p:txBody>
      </p:sp>
    </p:spTree>
    <p:extLst>
      <p:ext uri="{BB962C8B-B14F-4D97-AF65-F5344CB8AC3E}">
        <p14:creationId xmlns:p14="http://schemas.microsoft.com/office/powerpoint/2010/main" val="125500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:p15="http://schemas.microsoft.com/office/powerpoint/2012/main"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4"/>
          <p:cNvSpPr/>
          <p:nvPr/>
        </p:nvSpPr>
        <p:spPr>
          <a:xfrm>
            <a:off x="659880" y="6315480"/>
            <a:ext cx="609336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AI-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Powered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Landslide</a:t>
            </a:r>
            <a:r>
              <a:rPr lang="de-DE" sz="900" spc="-1" dirty="0">
                <a:solidFill>
                  <a:schemeClr val="dk1"/>
                </a:solidFill>
                <a:latin typeface="Times New Roman"/>
                <a:ea typeface="DejaVu Sans"/>
              </a:rPr>
              <a:t> Region 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Mapping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using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</a:t>
            </a:r>
            <a:r>
              <a:rPr lang="de-DE" sz="900" b="0" strike="noStrike" spc="-1" dirty="0" err="1">
                <a:solidFill>
                  <a:schemeClr val="dk1"/>
                </a:solidFill>
                <a:latin typeface="Times New Roman"/>
                <a:ea typeface="DejaVu Sans"/>
              </a:rPr>
              <a:t>Semantic</a:t>
            </a:r>
            <a:r>
              <a:rPr lang="de-DE" sz="900" b="0" strike="noStrike" spc="-1" dirty="0">
                <a:solidFill>
                  <a:schemeClr val="dk1"/>
                </a:solidFill>
                <a:latin typeface="Times New Roman"/>
                <a:ea typeface="DejaVu Sans"/>
              </a:rPr>
              <a:t> Segmentation | Hochschule Bielefeld | 25.08.2025 | Page 2</a:t>
            </a:r>
            <a:endParaRPr lang="en-US" sz="9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Titel 3"/>
          <p:cNvSpPr/>
          <p:nvPr/>
        </p:nvSpPr>
        <p:spPr>
          <a:xfrm>
            <a:off x="983160" y="1252800"/>
            <a:ext cx="9971640" cy="4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de-DE" sz="3000" b="0" strike="noStrike" cap="all" spc="15" dirty="0">
                <a:solidFill>
                  <a:schemeClr val="dk1"/>
                </a:solidFill>
                <a:latin typeface="HSBI Lausanne 300"/>
                <a:ea typeface="DejaVu Sans"/>
              </a:rPr>
              <a:t>Data </a:t>
            </a:r>
            <a:r>
              <a:rPr lang="de-DE" sz="3000" b="0" strike="noStrike" cap="all" spc="15" dirty="0" err="1">
                <a:solidFill>
                  <a:schemeClr val="dk1"/>
                </a:solidFill>
                <a:latin typeface="HSBI Lausanne 300"/>
                <a:ea typeface="DejaVu Sans"/>
              </a:rPr>
              <a:t>acquisition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Inhaltsplatzhalter 3"/>
          <p:cNvSpPr/>
          <p:nvPr/>
        </p:nvSpPr>
        <p:spPr>
          <a:xfrm>
            <a:off x="983160" y="1844640"/>
            <a:ext cx="9971640" cy="442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de-DE" b="1" dirty="0">
                <a:latin typeface="HSBI Lausanne 300"/>
              </a:rPr>
              <a:t>Annotation </a:t>
            </a:r>
            <a:r>
              <a:rPr lang="de-DE" b="1" dirty="0" err="1">
                <a:latin typeface="HSBI Lausanne 300"/>
              </a:rPr>
              <a:t>Process</a:t>
            </a:r>
            <a:endParaRPr lang="de-DE" b="1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Pixel-level annotations created using QGIS and LabelMe</a:t>
            </a: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r>
              <a:rPr lang="en-US" dirty="0">
                <a:effectLst/>
                <a:latin typeface="HSBI Lausanne 300"/>
              </a:rPr>
              <a:t>guided by landslide inventories, verified by geologists, cross-checked by team</a:t>
            </a:r>
          </a:p>
          <a:p>
            <a:pPr lvl="1">
              <a:lnSpc>
                <a:spcPct val="150000"/>
              </a:lnSpc>
              <a:buSzPct val="110911"/>
            </a:pPr>
            <a:endParaRPr lang="de-DE" b="1" dirty="0">
              <a:latin typeface="HSBI Lausanne 300"/>
            </a:endParaRPr>
          </a:p>
          <a:p>
            <a:pPr>
              <a:lnSpc>
                <a:spcPct val="150000"/>
              </a:lnSpc>
              <a:buSzPct val="110911"/>
            </a:pPr>
            <a:endParaRPr lang="de-DE" dirty="0">
              <a:effectLst/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dirty="0">
              <a:latin typeface="HSBI Lausanne 300"/>
            </a:endParaRPr>
          </a:p>
          <a:p>
            <a:pPr lvl="1">
              <a:lnSpc>
                <a:spcPct val="150000"/>
              </a:lnSpc>
              <a:buSzPct val="110911"/>
            </a:pPr>
            <a:endParaRPr lang="en-US" dirty="0">
              <a:latin typeface="HSBI Lausanne 300"/>
            </a:endParaRPr>
          </a:p>
          <a:p>
            <a:pPr marL="685800" lvl="1" indent="-228600">
              <a:lnSpc>
                <a:spcPct val="150000"/>
              </a:lnSpc>
              <a:buSzPct val="110911"/>
              <a:buBlip>
                <a:blip r:embed="rId3"/>
              </a:buBlip>
            </a:pPr>
            <a:endParaRPr lang="en-US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0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150000"/>
              </a:lnSpc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  <a:p>
            <a:pPr defTabSz="914400">
              <a:lnSpc>
                <a:spcPct val="94000"/>
              </a:lnSpc>
              <a:tabLst>
                <a:tab pos="0" algn="l"/>
              </a:tabLst>
            </a:pPr>
            <a:endParaRPr lang="en-US" sz="1900" b="0" strike="noStrike" spc="-1" dirty="0">
              <a:solidFill>
                <a:srgbClr val="000000"/>
              </a:solidFill>
              <a:latin typeface="HSBI Lausanne 30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A48C8E7-CC27-F653-7446-5D78F3030B0A}"/>
              </a:ext>
            </a:extLst>
          </p:cNvPr>
          <p:cNvCxnSpPr>
            <a:cxnSpLocks/>
          </p:cNvCxnSpPr>
          <p:nvPr/>
        </p:nvCxnSpPr>
        <p:spPr>
          <a:xfrm>
            <a:off x="761999" y="5725890"/>
            <a:ext cx="3603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2338D2F-8B23-1A13-0AB1-EBDF4CF1952D}"/>
              </a:ext>
            </a:extLst>
          </p:cNvPr>
          <p:cNvSpPr txBox="1"/>
          <p:nvPr/>
        </p:nvSpPr>
        <p:spPr>
          <a:xfrm>
            <a:off x="664026" y="5759796"/>
            <a:ext cx="9252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latin typeface="HSBI Lausanne 300"/>
              </a:rPr>
              <a:t>Figure Source: </a:t>
            </a:r>
            <a:r>
              <a:rPr lang="de-DE" sz="1200" dirty="0">
                <a:effectLst/>
                <a:latin typeface="HSBI Lausanne 300"/>
              </a:rPr>
              <a:t>Y.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C. </a:t>
            </a:r>
            <a:r>
              <a:rPr lang="de-DE" sz="1200" dirty="0" err="1">
                <a:effectLst/>
                <a:latin typeface="HSBI Lausanne 300"/>
              </a:rPr>
              <a:t>Ouyang</a:t>
            </a:r>
            <a:r>
              <a:rPr lang="de-DE" sz="1200" dirty="0">
                <a:effectLst/>
                <a:latin typeface="HSBI Lausanne 300"/>
              </a:rPr>
              <a:t>, Q. </a:t>
            </a:r>
            <a:r>
              <a:rPr lang="de-DE" sz="1200" dirty="0" err="1">
                <a:effectLst/>
                <a:latin typeface="HSBI Lausanne 300"/>
              </a:rPr>
              <a:t>Xu</a:t>
            </a:r>
            <a:r>
              <a:rPr lang="de-DE" sz="1200" dirty="0">
                <a:effectLst/>
                <a:latin typeface="HSBI Lausanne 300"/>
              </a:rPr>
              <a:t>, D. Wang, B. Zhao, and Y. Luo, "CAS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Dataset: A large-</a:t>
            </a:r>
            <a:r>
              <a:rPr lang="de-DE" sz="1200" dirty="0" err="1">
                <a:effectLst/>
                <a:latin typeface="HSBI Lausanne 300"/>
              </a:rPr>
              <a:t>scale</a:t>
            </a:r>
            <a:r>
              <a:rPr lang="de-DE" sz="1200" dirty="0">
                <a:effectLst/>
                <a:latin typeface="HSBI Lausanne 300"/>
              </a:rPr>
              <a:t> and </a:t>
            </a:r>
            <a:r>
              <a:rPr lang="de-DE" sz="1200" dirty="0" err="1">
                <a:effectLst/>
                <a:latin typeface="HSBI Lausanne 300"/>
              </a:rPr>
              <a:t>multisensor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dataset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for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deep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learning-based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landslide</a:t>
            </a:r>
            <a:r>
              <a:rPr lang="de-DE" sz="1200" dirty="0">
                <a:effectLst/>
                <a:latin typeface="HSBI Lausanne 300"/>
              </a:rPr>
              <a:t> </a:t>
            </a:r>
            <a:r>
              <a:rPr lang="de-DE" sz="1200" dirty="0" err="1">
                <a:effectLst/>
                <a:latin typeface="HSBI Lausanne 300"/>
              </a:rPr>
              <a:t>detection</a:t>
            </a:r>
            <a:r>
              <a:rPr lang="de-DE" sz="1200" dirty="0">
                <a:effectLst/>
                <a:latin typeface="HSBI Lausanne 300"/>
              </a:rPr>
              <a:t>," </a:t>
            </a:r>
            <a:r>
              <a:rPr lang="de-DE" sz="1200" dirty="0" err="1">
                <a:effectLst/>
                <a:latin typeface="HSBI Lausanne 300"/>
              </a:rPr>
              <a:t>Sci</a:t>
            </a:r>
            <a:r>
              <a:rPr lang="de-DE" sz="1200" dirty="0">
                <a:effectLst/>
                <a:latin typeface="HSBI Lausanne 300"/>
              </a:rPr>
              <a:t>. Data, vol. 11,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Jan. 2024, Art. </a:t>
            </a:r>
            <a:r>
              <a:rPr lang="de-DE" sz="1200" dirty="0" err="1">
                <a:effectLst/>
                <a:latin typeface="HSBI Lausanne 300"/>
              </a:rPr>
              <a:t>no</a:t>
            </a:r>
            <a:r>
              <a:rPr lang="de-DE" sz="1200" dirty="0">
                <a:effectLst/>
                <a:latin typeface="HSBI Lausanne 300"/>
              </a:rPr>
              <a:t>. 12, </a:t>
            </a:r>
            <a:r>
              <a:rPr lang="de-DE" sz="1200" dirty="0" err="1">
                <a:effectLst/>
                <a:latin typeface="HSBI Lausanne 300"/>
              </a:rPr>
              <a:t>doi</a:t>
            </a:r>
            <a:r>
              <a:rPr lang="de-DE" sz="1200" dirty="0">
                <a:effectLst/>
                <a:latin typeface="HSBI Lausanne 300"/>
              </a:rPr>
              <a:t>: 10.1038/s41597-023-02847-z.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BC8A69-E7C3-2446-EB78-3C16EE25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670" y="3131066"/>
            <a:ext cx="5045530" cy="2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1520</Words>
  <Application>Microsoft Office PowerPoint</Application>
  <PresentationFormat>Breitbild</PresentationFormat>
  <Paragraphs>382</Paragraphs>
  <Slides>24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HSBI Lausanne 300</vt:lpstr>
      <vt:lpstr>Symbol</vt:lpstr>
      <vt:lpstr>Times New Roman</vt:lpstr>
      <vt:lpstr>Wingdings</vt:lpstr>
      <vt:lpstr>Office Theme</vt:lpstr>
      <vt:lpstr>Office Theme</vt:lpstr>
      <vt:lpstr>Office Theme</vt:lpstr>
      <vt:lpstr>AI-POWERED LANDSLIDE REGION MAPPING USING SEMANTIC SEGMENTATION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Fachhochschule Bielefeld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in zwei Zeilen</dc:title>
  <dc:subject/>
  <dc:creator>Qazi Arbab Ahmed</dc:creator>
  <dc:description/>
  <cp:lastModifiedBy>Karki, Suraj</cp:lastModifiedBy>
  <cp:revision>748</cp:revision>
  <dcterms:created xsi:type="dcterms:W3CDTF">2022-09-29T08:30:07Z</dcterms:created>
  <dcterms:modified xsi:type="dcterms:W3CDTF">2025-08-09T10:49:47Z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1</vt:r8>
  </property>
  <property fmtid="{D5CDD505-2E9C-101B-9397-08002B2CF9AE}" pid="3" name="Notes">
    <vt:r8>7</vt:r8>
  </property>
  <property fmtid="{D5CDD505-2E9C-101B-9397-08002B2CF9AE}" pid="4" name="PresentationFormat">
    <vt:lpwstr>Widescreen</vt:lpwstr>
  </property>
  <property fmtid="{D5CDD505-2E9C-101B-9397-08002B2CF9AE}" pid="5" name="Slides">
    <vt:r8>7</vt:r8>
  </property>
</Properties>
</file>